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60" r:id="rId8"/>
    <p:sldId id="267" r:id="rId9"/>
    <p:sldId id="264" r:id="rId10"/>
    <p:sldId id="265" r:id="rId11"/>
    <p:sldId id="261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een Mohandes" userId="87ca0f0e-b500-4531-9db8-c6888d31abf9" providerId="ADAL" clId="{F31D890B-3FA8-431C-B1AB-8659494A27AE}"/>
    <pc:docChg chg="modSld">
      <pc:chgData name="Shireen Mohandes" userId="87ca0f0e-b500-4531-9db8-c6888d31abf9" providerId="ADAL" clId="{F31D890B-3FA8-431C-B1AB-8659494A27AE}" dt="2023-10-02T08:08:07.225" v="6" actId="20577"/>
      <pc:docMkLst>
        <pc:docMk/>
      </pc:docMkLst>
      <pc:sldChg chg="modSp mod">
        <pc:chgData name="Shireen Mohandes" userId="87ca0f0e-b500-4531-9db8-c6888d31abf9" providerId="ADAL" clId="{F31D890B-3FA8-431C-B1AB-8659494A27AE}" dt="2023-10-02T08:08:07.225" v="6" actId="20577"/>
        <pc:sldMkLst>
          <pc:docMk/>
          <pc:sldMk cId="1423104256" sldId="256"/>
        </pc:sldMkLst>
        <pc:spChg chg="mod">
          <ac:chgData name="Shireen Mohandes" userId="87ca0f0e-b500-4531-9db8-c6888d31abf9" providerId="ADAL" clId="{F31D890B-3FA8-431C-B1AB-8659494A27AE}" dt="2023-10-02T08:08:07.225" v="6" actId="20577"/>
          <ac:spMkLst>
            <pc:docMk/>
            <pc:sldMk cId="1423104256" sldId="256"/>
            <ac:spMk id="3" creationId="{222A9030-CE49-7602-2E79-8CEAA6D149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7ADF-D297-48B7-13B5-839194954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5FDF4-0679-0A67-C6F9-F995BEC75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2F01-DB0C-4580-C12F-8AF690E0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BB953-3AF3-8FC8-6F67-6BC490C4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71AA-7275-F727-81A2-7D7B93C9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2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528B-1E73-8EFF-40B1-7B967110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53222-33FF-756E-58A7-6582F7396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F3DE-1931-D332-0BB3-BD39ABD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4A1A3-C10E-040B-1A4A-417F9AFE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539A-3A62-F41B-70CF-F5AA9EF5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04658-E596-54E8-D309-9F2535C85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3C2FB-AEBD-8B7B-1129-D31F1AFA0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9FFAC-A921-BFF7-B88B-70D0F163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4F490-714B-EB89-642D-AB48216A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E5B05-0AF5-A29B-5D4C-61D44CA2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3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174E-4B4F-2959-2F1F-64BA5D09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D756-ED88-0A73-704E-C22022987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F2376-9694-9F3D-B52D-F6549866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30DD9-7904-6353-E911-262E718F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7329-34A2-BACE-92EC-24D10E10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9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E828-24C8-A9AD-27B3-33FCE4EB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ADE3-DB95-8F0E-3AA5-BCA44E2F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32F1-FDA8-15AE-1FBC-44BEE01B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4E92-E48C-9FFB-3EFF-7B344C59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EE34-6418-ACA1-53C6-8179DF4D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8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ABF4-C679-4256-7B40-9F1853C4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FD4A-E1DC-5404-9CA0-5F2A143DA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97BDC-83BB-6DEF-4A6F-A72CF9351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3823-71C0-873E-BFE7-DFBBF0D5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75B02-A89E-BDE0-F986-86678E0E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17296-A080-FF0D-52AA-E96DDB54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0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8EC4-5181-D690-2CE0-150AEE54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8B819-ED2C-89C4-5811-DF7283CED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D5660-4CE5-90D3-3561-9C960802A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4488D-EC7B-CE14-F2F8-F5AA1A5C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46DD1-0595-1452-554C-566BE8725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8954A-A79B-968D-B55A-3E93F989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33266-6EAF-2C82-F8DD-AA7E734D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E9294-18FE-45B8-015E-0543E7ED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8BDC-A492-7234-43F7-DD175688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DD0C9-6DF0-6CEB-CF2E-5952193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C1030-A584-B9A2-F4F0-1D3189A2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AE458-7100-76F2-D12F-F99760C5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2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A2352F-2389-90E9-FC19-DDB92B6F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1812C-A37E-8F31-13CF-39E8EEC5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89171-3FDE-5747-C29D-55FBBAAE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9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52CF-85B3-D854-7988-97F20B99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5C7D-733E-81E7-4E6C-107D70F4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1495-8EC0-3FED-E53E-3735A260F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1E12B-28C1-52DE-C49A-1B3C789E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08C65-09B5-788F-7849-F2FCA259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6FEA0-7ED4-E407-7604-457C63A4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8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FAF-D3CD-4D0F-B502-786D326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A7CA8-96D7-68F1-FC4A-A13EA750C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BA235-C245-ABE8-E97A-C401B6AF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00237-635F-6EC3-0DCC-FEECA8EC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252AD-02E7-11FF-9B9D-006B7DB7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41E0F-3EB1-8D73-16C9-76994AB2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2975D-DFB6-95FA-13F3-268D7B16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A258C-A909-472C-F9DC-FCE76456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9D955-7C02-3078-F53F-68BC460E5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3F3C-6E39-4CFD-AFB0-A94E964EB9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200E7-F0F8-862C-1C96-72C1D36C9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19089-E44D-32C9-1F91-E36EFABA6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D8FC8-B77B-2974-8BB4-489B42B48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1" r="9089" b="103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A2092-66F3-3447-DE0D-3295B2A45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4790"/>
            <a:ext cx="6949515" cy="2123756"/>
          </a:xfrm>
        </p:spPr>
        <p:txBody>
          <a:bodyPr anchor="b">
            <a:normAutofit fontScale="90000"/>
          </a:bodyPr>
          <a:lstStyle/>
          <a:p>
            <a:pPr algn="l"/>
            <a:r>
              <a:rPr lang="es-ES" b="1" dirty="0"/>
              <a:t>Desafíos en la enseñanza y cómo tener éxito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A9030-CE49-7602-2E79-8CEAA6D14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338779"/>
            <a:ext cx="5618020" cy="1208141"/>
          </a:xfrm>
        </p:spPr>
        <p:txBody>
          <a:bodyPr>
            <a:noAutofit/>
          </a:bodyPr>
          <a:lstStyle/>
          <a:p>
            <a:pPr algn="l"/>
            <a:endParaRPr lang="es-ES" b="1" dirty="0"/>
          </a:p>
          <a:p>
            <a:pPr algn="l"/>
            <a:r>
              <a:rPr lang="es-ES" b="1" dirty="0"/>
              <a:t>Gestión de alumnos que presentan un reto</a:t>
            </a:r>
          </a:p>
          <a:p>
            <a:pPr algn="l"/>
            <a:endParaRPr lang="en-US" sz="2000" dirty="0"/>
          </a:p>
          <a:p>
            <a:pPr algn="l"/>
            <a:r>
              <a:rPr lang="en-US" sz="4000" b="1" dirty="0"/>
              <a:t>Lyn Fry </a:t>
            </a:r>
            <a:br>
              <a:rPr lang="en-US" sz="4000" b="1" dirty="0"/>
            </a:br>
            <a:r>
              <a:rPr lang="en-US" sz="2000" b="1" dirty="0"/>
              <a:t>Oct 2023</a:t>
            </a:r>
            <a:endParaRPr lang="en-GB" sz="4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0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6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 </a:t>
            </a:r>
            <a:r>
              <a:rPr lang="en-US" b="1" dirty="0" err="1">
                <a:solidFill>
                  <a:schemeClr val="bg1"/>
                </a:solidFill>
              </a:rPr>
              <a:t>Marginado</a:t>
            </a:r>
            <a:br>
              <a:rPr lang="en-US" sz="3800" b="1" dirty="0">
                <a:solidFill>
                  <a:schemeClr val="bg1"/>
                </a:solidFill>
              </a:rPr>
            </a:br>
            <a:endParaRPr lang="en-GB" sz="3800" b="1" dirty="0">
              <a:solidFill>
                <a:schemeClr val="bg1"/>
              </a:solidFill>
            </a:endParaRPr>
          </a:p>
        </p:txBody>
      </p:sp>
      <p:cxnSp>
        <p:nvCxnSpPr>
          <p:cNvPr id="91" name="Straight Connector 6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74" y="1957137"/>
            <a:ext cx="5264126" cy="3595431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Deja que todos dispongan de un turno para jugar con él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Anímale a traer su propio compañero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Juega con él tú mismo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Connector 6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60" descr="White puzzle with one red piece">
            <a:extLst>
              <a:ext uri="{FF2B5EF4-FFF2-40B4-BE49-F238E27FC236}">
                <a16:creationId xmlns:a16="http://schemas.microsoft.com/office/drawing/2014/main" id="{15693AE7-243E-E0A0-BDFB-52C77B58E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3" r="25959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26259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FD327E05-A7EF-4E1C-8C2C-4B4409A18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762" y="0"/>
            <a:ext cx="6067238" cy="6858000"/>
          </a:xfrm>
          <a:custGeom>
            <a:avLst/>
            <a:gdLst>
              <a:gd name="connsiteX0" fmla="*/ 1619628 w 6067238"/>
              <a:gd name="connsiteY0" fmla="*/ 0 h 6858000"/>
              <a:gd name="connsiteX1" fmla="*/ 6067238 w 6067238"/>
              <a:gd name="connsiteY1" fmla="*/ 0 h 6858000"/>
              <a:gd name="connsiteX2" fmla="*/ 6067238 w 6067238"/>
              <a:gd name="connsiteY2" fmla="*/ 6858000 h 6858000"/>
              <a:gd name="connsiteX3" fmla="*/ 1619627 w 6067238"/>
              <a:gd name="connsiteY3" fmla="*/ 6858000 h 6858000"/>
              <a:gd name="connsiteX4" fmla="*/ 1615622 w 6067238"/>
              <a:gd name="connsiteY4" fmla="*/ 6854853 h 6858000"/>
              <a:gd name="connsiteX5" fmla="*/ 0 w 6067238"/>
              <a:gd name="connsiteY5" fmla="*/ 3429000 h 6858000"/>
              <a:gd name="connsiteX6" fmla="*/ 1615622 w 6067238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238" h="6858000">
                <a:moveTo>
                  <a:pt x="1619628" y="0"/>
                </a:moveTo>
                <a:lnTo>
                  <a:pt x="6067238" y="0"/>
                </a:lnTo>
                <a:lnTo>
                  <a:pt x="6067238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B2DDB937-68D3-4159-B17C-BE48C5DBD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95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31" y="1091821"/>
            <a:ext cx="3757229" cy="4674358"/>
          </a:xfrm>
        </p:spPr>
        <p:txBody>
          <a:bodyPr anchor="ctr">
            <a:normAutofit/>
          </a:bodyPr>
          <a:lstStyle/>
          <a:p>
            <a:r>
              <a:rPr lang="es-E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que no participa</a:t>
            </a:r>
            <a:b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93CFD3CC-5F48-4351-92B2-B8D02F08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821" y="1091821"/>
            <a:ext cx="4179218" cy="4674357"/>
          </a:xfrm>
        </p:spPr>
        <p:txBody>
          <a:bodyPr anchor="ctr">
            <a:norm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Pide a otros que jueguen con él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Anímalo a inscribirse en clubs o eventos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Juega con él tú mismo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GB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Adicto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GB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lección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7" y="803325"/>
            <a:ext cx="5816599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que no entiende nada</a:t>
            </a:r>
            <a:br>
              <a:rPr lang="en-US" sz="3700" b="1" dirty="0"/>
            </a:br>
            <a:endParaRPr lang="en-GB" sz="3700" b="1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Graphic 106" descr="Light Bulb and Gear">
            <a:extLst>
              <a:ext uri="{FF2B5EF4-FFF2-40B4-BE49-F238E27FC236}">
                <a16:creationId xmlns:a16="http://schemas.microsoft.com/office/drawing/2014/main" id="{BCF86302-F679-7681-CCAE-0C906043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595" y="2279018"/>
            <a:ext cx="5181973" cy="3375920"/>
          </a:xfrm>
        </p:spPr>
        <p:txBody>
          <a:bodyPr anchor="t">
            <a:normAutofit/>
          </a:bodyPr>
          <a:lstStyle/>
          <a:p>
            <a:r>
              <a:rPr lang="es-ES" sz="3200" dirty="0"/>
              <a:t>Piensa en sus cualidades para el grupo, y ayúdalo, con tacto, a concentrarse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5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E2CE42-F7BE-6E87-025E-3C84C85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3" y="502021"/>
            <a:ext cx="4959603" cy="1642969"/>
          </a:xfrm>
        </p:spPr>
        <p:txBody>
          <a:bodyPr anchor="b">
            <a:normAutofit/>
          </a:bodyPr>
          <a:lstStyle/>
          <a:p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62" y="2418408"/>
            <a:ext cx="6226929" cy="3597381"/>
          </a:xfrm>
        </p:spPr>
        <p:txBody>
          <a:bodyPr anchor="t">
            <a:normAutofit/>
          </a:bodyPr>
          <a:lstStyle/>
          <a:p>
            <a:pPr lvl="0"/>
            <a:r>
              <a:rPr lang="es-ES" sz="3200" dirty="0"/>
              <a:t>¡¡Toda la clase no lo entiende!!:</a:t>
            </a:r>
            <a:r>
              <a:rPr lang="en-GB" sz="3200" dirty="0"/>
              <a:t>  </a:t>
            </a:r>
          </a:p>
          <a:p>
            <a:pPr lvl="0"/>
            <a:r>
              <a:rPr lang="en-GB" sz="3200" dirty="0" err="1"/>
              <a:t>Fracaso</a:t>
            </a:r>
            <a:r>
              <a:rPr lang="en-GB" sz="3200" dirty="0"/>
              <a:t> de </a:t>
            </a:r>
            <a:r>
              <a:rPr lang="en-GB" sz="3200" dirty="0" err="1"/>
              <a:t>clase</a:t>
            </a:r>
            <a:r>
              <a:rPr lang="en-GB" sz="3200" dirty="0"/>
              <a:t> = </a:t>
            </a:r>
            <a:r>
              <a:rPr lang="en-GB" sz="3200" dirty="0" err="1"/>
              <a:t>fracaso</a:t>
            </a:r>
            <a:r>
              <a:rPr lang="en-GB" sz="3200" dirty="0"/>
              <a:t> </a:t>
            </a:r>
            <a:r>
              <a:rPr lang="en-GB" sz="3200" dirty="0" err="1"/>
              <a:t>docente</a:t>
            </a:r>
            <a:endParaRPr lang="en-GB" sz="3200" dirty="0"/>
          </a:p>
          <a:p>
            <a:pPr lvl="0"/>
            <a:r>
              <a:rPr lang="es-ES" sz="3200" dirty="0"/>
              <a:t>Desconexión con los objetivos de la lección</a:t>
            </a:r>
            <a:endParaRPr lang="en-GB" sz="3200" dirty="0"/>
          </a:p>
        </p:txBody>
      </p:sp>
      <p:pic>
        <p:nvPicPr>
          <p:cNvPr id="107" name="Graphic 106" descr="Light Bulb and Gear">
            <a:extLst>
              <a:ext uri="{FF2B5EF4-FFF2-40B4-BE49-F238E27FC236}">
                <a16:creationId xmlns:a16="http://schemas.microsoft.com/office/drawing/2014/main" id="{BCF86302-F679-7681-CCAE-0C906043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5902" y="674935"/>
            <a:ext cx="5201023" cy="5201023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E2CE42-F7BE-6E87-025E-3C84C85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 b="1" dirty="0" err="1"/>
              <a:t>Enfoque</a:t>
            </a:r>
            <a:r>
              <a:rPr lang="en-US" sz="6000" b="1" dirty="0"/>
              <a:t> </a:t>
            </a:r>
            <a:r>
              <a:rPr lang="en-US" sz="6000" b="1" dirty="0" err="1"/>
              <a:t>pedagógico</a:t>
            </a:r>
            <a:br>
              <a:rPr lang="en-US" sz="6000" dirty="0"/>
            </a:br>
            <a:endParaRPr lang="en-GB" sz="60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en-US" sz="3600" dirty="0" err="1"/>
              <a:t>Aprendizaje</a:t>
            </a:r>
            <a:r>
              <a:rPr lang="en-US" sz="3600" dirty="0"/>
              <a:t> sin </a:t>
            </a:r>
            <a:r>
              <a:rPr lang="en-US" sz="3600" dirty="0" err="1"/>
              <a:t>errores</a:t>
            </a:r>
            <a:endParaRPr lang="en-US" sz="3600" dirty="0"/>
          </a:p>
          <a:p>
            <a:r>
              <a:rPr lang="en-US" sz="3600" dirty="0" err="1"/>
              <a:t>Castigo</a:t>
            </a:r>
            <a:endParaRPr lang="en-US" sz="3600" dirty="0"/>
          </a:p>
          <a:p>
            <a:r>
              <a:rPr lang="en-US" sz="3600" dirty="0" err="1"/>
              <a:t>Lecciones</a:t>
            </a:r>
            <a:r>
              <a:rPr lang="en-US" sz="3600" dirty="0"/>
              <a:t> </a:t>
            </a:r>
            <a:r>
              <a:rPr lang="en-US" sz="3600" dirty="0" err="1"/>
              <a:t>especiales</a:t>
            </a:r>
            <a:endParaRPr lang="en-US" sz="3600" dirty="0"/>
          </a:p>
          <a:p>
            <a:r>
              <a:rPr lang="en-US" sz="3600" dirty="0" err="1"/>
              <a:t>Comentar</a:t>
            </a:r>
            <a:r>
              <a:rPr lang="en-US" sz="3600" dirty="0"/>
              <a:t> con </a:t>
            </a:r>
            <a:r>
              <a:rPr lang="en-US" sz="3600" dirty="0" err="1"/>
              <a:t>otro</a:t>
            </a:r>
            <a:r>
              <a:rPr lang="en-US" sz="3600" dirty="0"/>
              <a:t> </a:t>
            </a:r>
            <a:r>
              <a:rPr lang="en-US" sz="3600" dirty="0" err="1"/>
              <a:t>profesor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Paper airplane with lined trails wallpaper">
            <a:extLst>
              <a:ext uri="{FF2B5EF4-FFF2-40B4-BE49-F238E27FC236}">
                <a16:creationId xmlns:a16="http://schemas.microsoft.com/office/drawing/2014/main" id="{02C16372-4F63-6253-9F29-08FCBDE7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62" y="3002816"/>
            <a:ext cx="4507742" cy="27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0560B-325F-9481-5062-4EF54A1A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Algunas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reglas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generales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7EDC7-6774-1D21-323E-038FF70A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5" y="2011476"/>
            <a:ext cx="5534526" cy="4590492"/>
          </a:xfrm>
        </p:spPr>
        <p:txBody>
          <a:bodyPr>
            <a:noAutofit/>
          </a:bodyPr>
          <a:lstStyle/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s-ES" sz="2000" dirty="0"/>
              <a:t>Da la bienvenida a los alumnos por su nombre y con una sonrisa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s-ES" sz="2000" dirty="0"/>
              <a:t>Anímalos a traer manos para comentar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s-ES" sz="2000" dirty="0"/>
              <a:t>Reglas para evitar errores básicos de bridge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s-ES" sz="2000" dirty="0"/>
              <a:t>Procura una explicación inicial corta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s-ES" sz="2000" dirty="0"/>
              <a:t>Trata de hacer que la gente se sienta bien todo el tiempo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s-ES" sz="2000" dirty="0"/>
              <a:t>Ten cuidado con aquellos que están nerviosos o carecen de confianza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s-ES" sz="2000" dirty="0"/>
              <a:t>Repite lecciones que sean especialmente difíciles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6D7B7D-307E-588C-60C7-3D4D716259D1}"/>
              </a:ext>
            </a:extLst>
          </p:cNvPr>
          <p:cNvSpPr txBox="1">
            <a:spLocks/>
          </p:cNvSpPr>
          <p:nvPr/>
        </p:nvSpPr>
        <p:spPr>
          <a:xfrm>
            <a:off x="6324759" y="2022518"/>
            <a:ext cx="5022946" cy="4675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514350">
              <a:lnSpc>
                <a:spcPct val="115000"/>
              </a:lnSpc>
              <a:buFont typeface="+mj-lt"/>
              <a:buAutoNum type="arabicPeriod" startAt="8"/>
            </a:pPr>
            <a:r>
              <a:rPr lang="en-GB" sz="2000" dirty="0"/>
              <a:t>Lleva </a:t>
            </a:r>
            <a:r>
              <a:rPr lang="en-GB" sz="2000" dirty="0" err="1"/>
              <a:t>siempre</a:t>
            </a:r>
            <a:r>
              <a:rPr lang="en-GB" sz="2000" dirty="0"/>
              <a:t> un </a:t>
            </a:r>
            <a:r>
              <a:rPr lang="en-GB" sz="2000" dirty="0" err="1"/>
              <a:t>impreso</a:t>
            </a:r>
            <a:endParaRPr lang="en-GB" sz="2000" dirty="0"/>
          </a:p>
          <a:p>
            <a:pPr marL="742950" indent="-514350">
              <a:lnSpc>
                <a:spcPct val="115000"/>
              </a:lnSpc>
              <a:buFont typeface="+mj-lt"/>
              <a:buAutoNum type="arabicPeriod" startAt="8"/>
            </a:pPr>
            <a:r>
              <a:rPr lang="es-ES" sz="2000" dirty="0"/>
              <a:t>Da explicaciones individualmente si es necesario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 startAt="8"/>
            </a:pPr>
            <a:r>
              <a:rPr lang="es-ES" sz="2000" dirty="0"/>
              <a:t>Pide a los alumnos sugerencias sobre lo que quieren que se les enseñe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 startAt="8"/>
            </a:pPr>
            <a:r>
              <a:rPr lang="es-ES" sz="2000" dirty="0"/>
              <a:t>Llévalos al club de bridge organizando torneos, jugando con ellos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 startAt="8"/>
            </a:pPr>
            <a:r>
              <a:rPr lang="es-ES" sz="2000" dirty="0"/>
              <a:t>Ten un tablón de anuncios actualizado con información, chistes, sugerencias e historias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 startAt="8"/>
            </a:pPr>
            <a:r>
              <a:rPr lang="es-ES" sz="2000" dirty="0"/>
              <a:t>Relájate después de la lección</a:t>
            </a:r>
            <a:endParaRPr lang="en-GB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53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Many question marks on black background">
            <a:extLst>
              <a:ext uri="{FF2B5EF4-FFF2-40B4-BE49-F238E27FC236}">
                <a16:creationId xmlns:a16="http://schemas.microsoft.com/office/drawing/2014/main" id="{252DB4A6-123E-75B8-27EA-C8A2DA0E6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2" r="2" b="2"/>
          <a:stretch/>
        </p:blipFill>
        <p:spPr>
          <a:xfrm>
            <a:off x="2436987" y="10"/>
            <a:ext cx="9755014" cy="6857990"/>
          </a:xfrm>
          <a:custGeom>
            <a:avLst/>
            <a:gdLst/>
            <a:ahLst/>
            <a:cxnLst/>
            <a:rect l="l" t="t" r="r" b="b"/>
            <a:pathLst>
              <a:path w="9755014" h="6858000">
                <a:moveTo>
                  <a:pt x="3516793" y="0"/>
                </a:moveTo>
                <a:lnTo>
                  <a:pt x="9755014" y="0"/>
                </a:lnTo>
                <a:lnTo>
                  <a:pt x="9755014" y="6858000"/>
                </a:lnTo>
                <a:lnTo>
                  <a:pt x="0" y="6858000"/>
                </a:lnTo>
                <a:lnTo>
                  <a:pt x="112947" y="6800152"/>
                </a:lnTo>
                <a:cubicBezTo>
                  <a:pt x="2182349" y="5675986"/>
                  <a:pt x="3587167" y="3483472"/>
                  <a:pt x="3587167" y="962844"/>
                </a:cubicBezTo>
                <a:cubicBezTo>
                  <a:pt x="3587167" y="733696"/>
                  <a:pt x="3575557" y="507260"/>
                  <a:pt x="3552893" y="284091"/>
                </a:cubicBezTo>
                <a:close/>
              </a:path>
            </a:pathLst>
          </a:custGeom>
        </p:spPr>
      </p:pic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03884F1C-A5B9-48B2-AA60-375D3002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0">
            <a:extLst>
              <a:ext uri="{FF2B5EF4-FFF2-40B4-BE49-F238E27FC236}">
                <a16:creationId xmlns:a16="http://schemas.microsoft.com/office/drawing/2014/main" id="{25FFC9D2-D020-45DB-B685-1D946BD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078AF-54FA-EBBA-6B21-60FEE12A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52282"/>
            <a:ext cx="4151376" cy="26854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Preguntas</a:t>
            </a:r>
            <a:r>
              <a:rPr lang="en-US" sz="5400" dirty="0"/>
              <a:t> y </a:t>
            </a:r>
            <a:r>
              <a:rPr lang="en-US" sz="5400" dirty="0" err="1"/>
              <a:t>Respuestas</a:t>
            </a:r>
            <a:br>
              <a:rPr lang="en-US" sz="5400" dirty="0">
                <a:effectLst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421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69CD28-1815-F37F-F370-F6C3114E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95" y="1250420"/>
            <a:ext cx="5237017" cy="3924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1"/>
            </a:solidFill>
          </a:ln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853F9A6-FA94-E11C-3C5C-1D1016CD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7" y="985966"/>
            <a:ext cx="3435540" cy="4579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857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536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B944-9430-81EC-93A2-78CF03A4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dirty="0"/>
              <a:t>Visión general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C8C465AF-D801-6656-B2CD-97D03A4D8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3" r="2029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9A26-04EA-E7C6-D0D2-C41BEA02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9" y="2871982"/>
            <a:ext cx="4687148" cy="2068986"/>
          </a:xfrm>
        </p:spPr>
        <p:txBody>
          <a:bodyPr anchor="t">
            <a:normAutofit/>
          </a:bodyPr>
          <a:lstStyle/>
          <a:p>
            <a:r>
              <a:rPr lang="es-ES" sz="3200" dirty="0"/>
              <a:t>Los personajes</a:t>
            </a:r>
          </a:p>
          <a:p>
            <a:r>
              <a:rPr lang="es-ES" sz="3200" dirty="0"/>
              <a:t>Tus herramientas</a:t>
            </a:r>
          </a:p>
          <a:p>
            <a:r>
              <a:rPr lang="es-ES" sz="32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32832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El que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llega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tarde</a:t>
            </a: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ock">
            <a:extLst>
              <a:ext uri="{FF2B5EF4-FFF2-40B4-BE49-F238E27FC236}">
                <a16:creationId xmlns:a16="http://schemas.microsoft.com/office/drawing/2014/main" id="{D50C18E7-F13B-7FDA-D425-AE558A5B8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41" y="643466"/>
            <a:ext cx="4105275" cy="41052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169716" cy="3031513"/>
          </a:xfrm>
        </p:spPr>
        <p:txBody>
          <a:bodyPr anchor="t">
            <a:normAutofit/>
          </a:bodyPr>
          <a:lstStyle/>
          <a:p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Empieza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puntual</a:t>
            </a:r>
            <a:endParaRPr lang="en-GB" sz="32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 con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después</a:t>
            </a:r>
            <a:endParaRPr lang="en-GB" sz="32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Llega temprano para charlar y responder preguntas</a:t>
            </a:r>
            <a:endParaRPr lang="en-GB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49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08" y="325369"/>
            <a:ext cx="5455920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El </a:t>
            </a:r>
            <a:r>
              <a:rPr lang="en-US" sz="5400" b="1" dirty="0" err="1"/>
              <a:t>tímido</a:t>
            </a:r>
            <a:r>
              <a:rPr lang="en-US" sz="5400" b="1" dirty="0"/>
              <a:t> y </a:t>
            </a:r>
            <a:r>
              <a:rPr lang="en-US" sz="5400" b="1" dirty="0" err="1"/>
              <a:t>reservado</a:t>
            </a:r>
            <a:endParaRPr lang="en-GB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08" y="2872899"/>
            <a:ext cx="5883268" cy="33206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confianza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Nunca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critiques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públicamente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sándwich</a:t>
            </a:r>
            <a:endParaRPr lang="en-GB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Entregables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adelantado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 que se involucre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mall blue flowers">
            <a:extLst>
              <a:ext uri="{FF2B5EF4-FFF2-40B4-BE49-F238E27FC236}">
                <a16:creationId xmlns:a16="http://schemas.microsoft.com/office/drawing/2014/main" id="{2F8B0429-985E-EB9E-AB2A-BD87D2F6F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r="20448" b="-1"/>
          <a:stretch/>
        </p:blipFill>
        <p:spPr>
          <a:xfrm>
            <a:off x="5827059" y="10"/>
            <a:ext cx="636341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54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023" y="1370540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matón</a:t>
            </a:r>
            <a:endParaRPr lang="en-GB" b="1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Face with thick eyebrows">
            <a:extLst>
              <a:ext uri="{FF2B5EF4-FFF2-40B4-BE49-F238E27FC236}">
                <a16:creationId xmlns:a16="http://schemas.microsoft.com/office/drawing/2014/main" id="{0523310C-F921-F007-8E16-960B024A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41" y="871537"/>
            <a:ext cx="4105275" cy="36491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395" y="2871982"/>
            <a:ext cx="5275985" cy="3181684"/>
          </a:xfrm>
        </p:spPr>
        <p:txBody>
          <a:bodyPr anchor="t">
            <a:normAutofit/>
          </a:bodyPr>
          <a:lstStyle/>
          <a:p>
            <a:r>
              <a:rPr lang="es-ES" sz="3200" dirty="0"/>
              <a:t>Siéntalo aparte de aquellos a quienes podría molestar</a:t>
            </a:r>
            <a:endParaRPr lang="en-GB" sz="3200" dirty="0"/>
          </a:p>
          <a:p>
            <a:r>
              <a:rPr lang="en-GB" sz="3200" dirty="0"/>
              <a:t>Habla </a:t>
            </a:r>
            <a:r>
              <a:rPr lang="en-GB" sz="3200" dirty="0" err="1"/>
              <a:t>después</a:t>
            </a:r>
            <a:r>
              <a:rPr lang="en-GB" sz="3200" dirty="0"/>
              <a:t> con </a:t>
            </a:r>
            <a:r>
              <a:rPr lang="en-GB" sz="3200" dirty="0" err="1"/>
              <a:t>él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200" dirty="0"/>
              <a:t>Coméntale el reglamento del bridge (Ley 74)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00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Sabelotodo</a:t>
            </a:r>
            <a:endParaRPr lang="en-GB" b="1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Picture 65" descr="Empty speech bubbles">
            <a:extLst>
              <a:ext uri="{FF2B5EF4-FFF2-40B4-BE49-F238E27FC236}">
                <a16:creationId xmlns:a16="http://schemas.microsoft.com/office/drawing/2014/main" id="{F11BE12D-C6CD-7E19-39E5-AC0C6FEE8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9" r="13638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851" y="2279018"/>
            <a:ext cx="5168907" cy="3375920"/>
          </a:xfrm>
        </p:spPr>
        <p:txBody>
          <a:bodyPr anchor="t">
            <a:normAutofit/>
          </a:bodyPr>
          <a:lstStyle/>
          <a:p>
            <a:r>
              <a:rPr lang="es-E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Siéntalo lejos de los tímidos y reservados</a:t>
            </a:r>
            <a:endParaRPr lang="en-GB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Haz </a:t>
            </a:r>
            <a:r>
              <a:rPr lang="en-GB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bromas</a:t>
            </a:r>
            <a:endParaRPr lang="en-GB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Habla </a:t>
            </a:r>
            <a:r>
              <a:rPr lang="en-GB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después</a:t>
            </a:r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él</a:t>
            </a:r>
            <a:endParaRPr lang="en-GB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65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47741"/>
            <a:ext cx="4278623" cy="1645919"/>
          </a:xfrm>
        </p:spPr>
        <p:txBody>
          <a:bodyPr>
            <a:normAutofit/>
          </a:bodyPr>
          <a:lstStyle/>
          <a:p>
            <a:r>
              <a:rPr lang="en-US" sz="4000" b="1" dirty="0"/>
              <a:t>El </a:t>
            </a:r>
            <a:r>
              <a:rPr lang="en-US" sz="4000" b="1" dirty="0" err="1"/>
              <a:t>Desafiante</a:t>
            </a:r>
            <a:endParaRPr lang="en-GB" sz="4000" b="1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827416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9D0EF7D-8D7F-4A18-A68B-92E2D4487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825104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912936"/>
            <a:ext cx="5130801" cy="3119960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Ofrécele oportunidades para conversar en privado, por ejemplo, antes de la lección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Pero mi otro profesor dice…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609220" cy="1325563"/>
          </a:xfrm>
        </p:spPr>
        <p:txBody>
          <a:bodyPr>
            <a:normAutofit/>
          </a:bodyPr>
          <a:lstStyle/>
          <a:p>
            <a:r>
              <a:rPr lang="en-US" b="1" dirty="0"/>
              <a:t>El que </a:t>
            </a:r>
            <a:r>
              <a:rPr lang="en-US" b="1" dirty="0" err="1"/>
              <a:t>siempre</a:t>
            </a:r>
            <a:r>
              <a:rPr lang="en-US" b="1" dirty="0"/>
              <a:t> </a:t>
            </a:r>
            <a:r>
              <a:rPr lang="en-US" b="1" dirty="0" err="1"/>
              <a:t>pregunta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189621" cy="3559252"/>
          </a:xfrm>
        </p:spPr>
        <p:txBody>
          <a:bodyPr anchor="t">
            <a:normAutofit/>
          </a:bodyPr>
          <a:lstStyle/>
          <a:p>
            <a:r>
              <a:rPr lang="en-GB" sz="3200" dirty="0" err="1"/>
              <a:t>Formulario</a:t>
            </a:r>
            <a:r>
              <a:rPr lang="en-GB" sz="3200" dirty="0"/>
              <a:t> a </a:t>
            </a:r>
            <a:r>
              <a:rPr lang="en-GB" sz="3200" dirty="0" err="1"/>
              <a:t>rellenar</a:t>
            </a:r>
            <a:r>
              <a:rPr lang="en-GB" sz="3200" dirty="0"/>
              <a:t>; </a:t>
            </a:r>
            <a:r>
              <a:rPr lang="en-GB" sz="3200" dirty="0" err="1"/>
              <a:t>foto</a:t>
            </a:r>
            <a:r>
              <a:rPr lang="en-GB" sz="3200" dirty="0"/>
              <a:t> de la mano</a:t>
            </a:r>
          </a:p>
          <a:p>
            <a:r>
              <a:rPr lang="es-ES" sz="3200" dirty="0"/>
              <a:t>Comentar temas interesantes con la clase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Freeform: Shape 5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: Shape 56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Graphic 51" descr="Questions">
            <a:extLst>
              <a:ext uri="{FF2B5EF4-FFF2-40B4-BE49-F238E27FC236}">
                <a16:creationId xmlns:a16="http://schemas.microsoft.com/office/drawing/2014/main" id="{E077A61B-4FF5-435E-89B1-6FFC2248D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0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741299362440A3F90875EF644052" ma:contentTypeVersion="17" ma:contentTypeDescription="Create a new document." ma:contentTypeScope="" ma:versionID="13c856b492365ee7541ff8d38248a224">
  <xsd:schema xmlns:xsd="http://www.w3.org/2001/XMLSchema" xmlns:xs="http://www.w3.org/2001/XMLSchema" xmlns:p="http://schemas.microsoft.com/office/2006/metadata/properties" xmlns:ns2="e3780c7d-b590-429f-b7d5-9561567561cd" xmlns:ns3="12a623ee-d36c-400a-8778-238de7e46c5b" targetNamespace="http://schemas.microsoft.com/office/2006/metadata/properties" ma:root="true" ma:fieldsID="967a2c487b4cdf6eb8168a486944c1ba" ns2:_="" ns3:_="">
    <xsd:import namespace="e3780c7d-b590-429f-b7d5-9561567561cd"/>
    <xsd:import namespace="12a623ee-d36c-400a-8778-238de7e46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80c7d-b590-429f-b7d5-956156756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9b175e-12e8-4b69-847b-5c81637fb8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23ee-d36c-400a-8778-238de7e46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9ed586-c01f-4ce8-98cc-63828b734764}" ma:internalName="TaxCatchAll" ma:showField="CatchAllData" ma:web="12a623ee-d36c-400a-8778-238de7e46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780c7d-b590-429f-b7d5-9561567561cd">
      <Terms xmlns="http://schemas.microsoft.com/office/infopath/2007/PartnerControls"/>
    </lcf76f155ced4ddcb4097134ff3c332f>
    <TaxCatchAll xmlns="12a623ee-d36c-400a-8778-238de7e46c5b" xsi:nil="true"/>
  </documentManagement>
</p:properties>
</file>

<file path=customXml/itemProps1.xml><?xml version="1.0" encoding="utf-8"?>
<ds:datastoreItem xmlns:ds="http://schemas.openxmlformats.org/officeDocument/2006/customXml" ds:itemID="{1ED5E2A4-7214-425F-BF60-781E24356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780c7d-b590-429f-b7d5-9561567561cd"/>
    <ds:schemaRef ds:uri="12a623ee-d36c-400a-8778-238de7e46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0E2B89-AF46-477E-8025-E041A076F3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46628-B6EA-4A1A-909F-DC056E6FF12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b56fae3-a637-41ff-9a15-f8859730ea1f"/>
    <ds:schemaRef ds:uri="e9ac4cd7-3eeb-4650-83e8-5935ca4dc534"/>
    <ds:schemaRef ds:uri="e3780c7d-b590-429f-b7d5-9561567561cd"/>
    <ds:schemaRef ds:uri="12a623ee-d36c-400a-8778-238de7e46c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376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Desafíos en la enseñanza y cómo tener éxito</vt:lpstr>
      <vt:lpstr>PowerPoint Presentation</vt:lpstr>
      <vt:lpstr>Visión general</vt:lpstr>
      <vt:lpstr>El que llega tarde</vt:lpstr>
      <vt:lpstr>El tímido y reservado</vt:lpstr>
      <vt:lpstr>El matón</vt:lpstr>
      <vt:lpstr>El Sabelotodo</vt:lpstr>
      <vt:lpstr>El Desafiante</vt:lpstr>
      <vt:lpstr>El que siempre pregunta</vt:lpstr>
      <vt:lpstr>El Marginado </vt:lpstr>
      <vt:lpstr>El que no participa </vt:lpstr>
      <vt:lpstr>El que no entiende nada </vt:lpstr>
      <vt:lpstr>PowerPoint Presentation</vt:lpstr>
      <vt:lpstr>Enfoque pedagógico </vt:lpstr>
      <vt:lpstr>Algunas reglas generales</vt:lpstr>
      <vt:lpstr>Preguntas y Respuestas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Challenges and How to Succeed</dc:title>
  <dc:creator>Shireen Mohandes</dc:creator>
  <cp:lastModifiedBy>Shireen Mohandes</cp:lastModifiedBy>
  <cp:revision>13</cp:revision>
  <dcterms:created xsi:type="dcterms:W3CDTF">2022-12-16T12:57:46Z</dcterms:created>
  <dcterms:modified xsi:type="dcterms:W3CDTF">2023-10-02T08:08:11Z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0x010100BC37741299362440A3F90875EF644052</vt:lpwstr>
  </property>
</Properties>
</file>